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86" r:id="rId2"/>
    <p:sldId id="355" r:id="rId3"/>
    <p:sldId id="409" r:id="rId4"/>
    <p:sldId id="389" r:id="rId5"/>
    <p:sldId id="411" r:id="rId6"/>
    <p:sldId id="412" r:id="rId7"/>
    <p:sldId id="413" r:id="rId8"/>
    <p:sldId id="414" r:id="rId9"/>
    <p:sldId id="419" r:id="rId10"/>
    <p:sldId id="415" r:id="rId11"/>
    <p:sldId id="467" r:id="rId12"/>
    <p:sldId id="468" r:id="rId13"/>
    <p:sldId id="416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18" r:id="rId22"/>
    <p:sldId id="476" r:id="rId23"/>
    <p:sldId id="477" r:id="rId24"/>
    <p:sldId id="478" r:id="rId25"/>
    <p:sldId id="479" r:id="rId26"/>
    <p:sldId id="396" r:id="rId27"/>
    <p:sldId id="480" r:id="rId28"/>
    <p:sldId id="35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7">
          <p15:clr>
            <a:srgbClr val="A4A3A4"/>
          </p15:clr>
        </p15:guide>
        <p15:guide id="2" pos="-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31E"/>
    <a:srgbClr val="FFFFFF"/>
    <a:srgbClr val="2B2421"/>
    <a:srgbClr val="DEDEDE"/>
    <a:srgbClr val="BCC7C3"/>
    <a:srgbClr val="DBC6B4"/>
    <a:srgbClr val="DDDCD1"/>
    <a:srgbClr val="B31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89744" autoAdjust="0"/>
  </p:normalViewPr>
  <p:slideViewPr>
    <p:cSldViewPr>
      <p:cViewPr varScale="1">
        <p:scale>
          <a:sx n="130" d="100"/>
          <a:sy n="130" d="100"/>
        </p:scale>
        <p:origin x="882" y="126"/>
      </p:cViewPr>
      <p:guideLst>
        <p:guide orient="horz" pos="1577"/>
        <p:guide pos="-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0107600\Downloads\FAOSTAT_data_7-29-2019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8982980900973"/>
          <c:y val="4.8937207936467407E-2"/>
          <c:w val="0.85925344237630674"/>
          <c:h val="0.80424682720053109"/>
        </c:manualLayout>
      </c:layout>
      <c:lineChart>
        <c:grouping val="standard"/>
        <c:varyColors val="0"/>
        <c:ser>
          <c:idx val="0"/>
          <c:order val="0"/>
          <c:tx>
            <c:strRef>
              <c:f>'FAOSTAT_data_7-29-2019'!$V$17</c:f>
              <c:strCache>
                <c:ptCount val="1"/>
                <c:pt idx="0">
                  <c:v>Africa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'FAOSTAT_data_7-29-2019'!$W$16:$AR$16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'FAOSTAT_data_7-29-2019'!$W$17:$AR$17</c:f>
              <c:numCache>
                <c:formatCode>General</c:formatCode>
                <c:ptCount val="22"/>
                <c:pt idx="0">
                  <c:v>100</c:v>
                </c:pt>
                <c:pt idx="1">
                  <c:v>100.48031761972692</c:v>
                </c:pt>
                <c:pt idx="2">
                  <c:v>96.91278174285911</c:v>
                </c:pt>
                <c:pt idx="3">
                  <c:v>102.68320129273134</c:v>
                </c:pt>
                <c:pt idx="4">
                  <c:v>111.89967501145854</c:v>
                </c:pt>
                <c:pt idx="5">
                  <c:v>94.406808508022522</c:v>
                </c:pt>
                <c:pt idx="6">
                  <c:v>93.626705383038129</c:v>
                </c:pt>
                <c:pt idx="7">
                  <c:v>99.330044900592071</c:v>
                </c:pt>
                <c:pt idx="8">
                  <c:v>128.11421739386006</c:v>
                </c:pt>
                <c:pt idx="9">
                  <c:v>152.11995569490648</c:v>
                </c:pt>
                <c:pt idx="10">
                  <c:v>170.04526941699922</c:v>
                </c:pt>
                <c:pt idx="11">
                  <c:v>168.61741752632969</c:v>
                </c:pt>
                <c:pt idx="12">
                  <c:v>206.88373293848579</c:v>
                </c:pt>
                <c:pt idx="13">
                  <c:v>263.02046094662757</c:v>
                </c:pt>
                <c:pt idx="14">
                  <c:v>289.32893458390595</c:v>
                </c:pt>
                <c:pt idx="15">
                  <c:v>305.55826838236845</c:v>
                </c:pt>
                <c:pt idx="16">
                  <c:v>389.38275997066307</c:v>
                </c:pt>
                <c:pt idx="17">
                  <c:v>384.62388118305199</c:v>
                </c:pt>
                <c:pt idx="18">
                  <c:v>456.92570598276285</c:v>
                </c:pt>
                <c:pt idx="19">
                  <c:v>489.38022429933829</c:v>
                </c:pt>
                <c:pt idx="20">
                  <c:v>483.36392146949072</c:v>
                </c:pt>
                <c:pt idx="21">
                  <c:v>514.10897470129976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4A-46BF-B85E-690A97C4D2C8}"/>
            </c:ext>
          </c:extLst>
        </c:ser>
        <c:ser>
          <c:idx val="1"/>
          <c:order val="1"/>
          <c:tx>
            <c:strRef>
              <c:f>'FAOSTAT_data_7-29-2019'!$V$18</c:f>
              <c:strCache>
                <c:ptCount val="1"/>
                <c:pt idx="0">
                  <c:v>Latin America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'FAOSTAT_data_7-29-2019'!$W$16:$AR$16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'FAOSTAT_data_7-29-2019'!$W$18:$AR$18</c:f>
              <c:numCache>
                <c:formatCode>General</c:formatCode>
                <c:ptCount val="22"/>
                <c:pt idx="0">
                  <c:v>100</c:v>
                </c:pt>
                <c:pt idx="1">
                  <c:v>108.7514577250612</c:v>
                </c:pt>
                <c:pt idx="2">
                  <c:v>110.26429969003202</c:v>
                </c:pt>
                <c:pt idx="3">
                  <c:v>117.64923517315766</c:v>
                </c:pt>
                <c:pt idx="4">
                  <c:v>115.94387419037231</c:v>
                </c:pt>
                <c:pt idx="5">
                  <c:v>111.52546240842732</c:v>
                </c:pt>
                <c:pt idx="6">
                  <c:v>113.84027103045808</c:v>
                </c:pt>
                <c:pt idx="7">
                  <c:v>117.88374802241887</c:v>
                </c:pt>
                <c:pt idx="8">
                  <c:v>133.91235976553173</c:v>
                </c:pt>
                <c:pt idx="9">
                  <c:v>147.24995125715995</c:v>
                </c:pt>
                <c:pt idx="10">
                  <c:v>163.83773761881193</c:v>
                </c:pt>
                <c:pt idx="11">
                  <c:v>188.80948501213405</c:v>
                </c:pt>
                <c:pt idx="12">
                  <c:v>231.8771587200637</c:v>
                </c:pt>
                <c:pt idx="13">
                  <c:v>250.35201248140982</c:v>
                </c:pt>
                <c:pt idx="14">
                  <c:v>243.51619903941136</c:v>
                </c:pt>
                <c:pt idx="15">
                  <c:v>271.1004815914203</c:v>
                </c:pt>
                <c:pt idx="16">
                  <c:v>317.617000043372</c:v>
                </c:pt>
                <c:pt idx="17">
                  <c:v>318.64910181436863</c:v>
                </c:pt>
                <c:pt idx="18">
                  <c:v>340.97086009122711</c:v>
                </c:pt>
                <c:pt idx="19">
                  <c:v>356.90591800907083</c:v>
                </c:pt>
                <c:pt idx="20">
                  <c:v>365.42430186268587</c:v>
                </c:pt>
                <c:pt idx="21">
                  <c:v>403.30827079860023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4A-46BF-B85E-690A97C4D2C8}"/>
            </c:ext>
          </c:extLst>
        </c:ser>
        <c:ser>
          <c:idx val="2"/>
          <c:order val="2"/>
          <c:tx>
            <c:strRef>
              <c:f>'FAOSTAT_data_7-29-2019'!$V$19</c:f>
              <c:strCache>
                <c:ptCount val="1"/>
                <c:pt idx="0">
                  <c:v>Asia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'FAOSTAT_data_7-29-2019'!$W$16:$AR$16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'FAOSTAT_data_7-29-2019'!$W$19:$AR$19</c:f>
              <c:numCache>
                <c:formatCode>General</c:formatCode>
                <c:ptCount val="22"/>
                <c:pt idx="0">
                  <c:v>100</c:v>
                </c:pt>
                <c:pt idx="1">
                  <c:v>101.52707355378207</c:v>
                </c:pt>
                <c:pt idx="2">
                  <c:v>98.191284184556295</c:v>
                </c:pt>
                <c:pt idx="3">
                  <c:v>92.063554207376058</c:v>
                </c:pt>
                <c:pt idx="4">
                  <c:v>96.182980868555262</c:v>
                </c:pt>
                <c:pt idx="5">
                  <c:v>93.785506900613697</c:v>
                </c:pt>
                <c:pt idx="6">
                  <c:v>98.917671918901021</c:v>
                </c:pt>
                <c:pt idx="7">
                  <c:v>104.66034463293477</c:v>
                </c:pt>
                <c:pt idx="8">
                  <c:v>124.07048614893451</c:v>
                </c:pt>
                <c:pt idx="9">
                  <c:v>143.47707986709935</c:v>
                </c:pt>
                <c:pt idx="10">
                  <c:v>173.31154755308825</c:v>
                </c:pt>
                <c:pt idx="11">
                  <c:v>195.20063751650039</c:v>
                </c:pt>
                <c:pt idx="12">
                  <c:v>233.09020757114749</c:v>
                </c:pt>
                <c:pt idx="13">
                  <c:v>267.27882951171358</c:v>
                </c:pt>
                <c:pt idx="14">
                  <c:v>262.3540013246581</c:v>
                </c:pt>
                <c:pt idx="15">
                  <c:v>325.90372069972562</c:v>
                </c:pt>
                <c:pt idx="16">
                  <c:v>382.63419067863498</c:v>
                </c:pt>
                <c:pt idx="17">
                  <c:v>370.75398196234943</c:v>
                </c:pt>
                <c:pt idx="18">
                  <c:v>398.63798351691656</c:v>
                </c:pt>
                <c:pt idx="19">
                  <c:v>426.84711907430534</c:v>
                </c:pt>
                <c:pt idx="20">
                  <c:v>433.77060614970719</c:v>
                </c:pt>
                <c:pt idx="21">
                  <c:v>441.84182418803363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4A-46BF-B85E-690A97C4D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788192"/>
        <c:axId val="382784912"/>
      </c:lineChart>
      <c:catAx>
        <c:axId val="38278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2784912"/>
        <c:crosses val="autoZero"/>
        <c:auto val="1"/>
        <c:lblAlgn val="ctr"/>
        <c:lblOffset val="100"/>
        <c:tickLblSkip val="5"/>
        <c:noMultiLvlLbl val="0"/>
      </c:catAx>
      <c:valAx>
        <c:axId val="38278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278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2B3636-2FD7-4616-9810-556BAA5F2AC3}" type="datetime1">
              <a:rPr lang="en-US" altLang="en-US"/>
              <a:pPr>
                <a:defRPr/>
              </a:pPr>
              <a:t>10/21/2019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788776-C913-4E21-9A7F-6FD4FD4B2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5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1C0451-DACC-4BA4-A998-BD643C22A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2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01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16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94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0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12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9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04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ABC278-5269-4490-A003-FF75D908B7FE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95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5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6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39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2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564DD-9844-41B0-A119-48FCDFE01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8" name="Rectangle 7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9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57C3F-E553-40D7-B80C-ABC5426F6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36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983B-E5E0-4A77-A6C0-45A3D738F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310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7F47-EF7F-4D8D-AB6C-714189D82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9" name="Rectangle 8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408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ESPP90b Spring 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7" name="Rectangle 6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509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6F316-45BB-4EE7-9145-D5BC43F82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8" name="Rectangle 7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20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F46A2-2F46-4ADA-93C0-474101994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39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00E6D-50B2-43C4-921C-6524BFC4A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57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CE7A9-35C7-4A04-89BC-66747869B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56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023C-F8AA-410F-BC65-990931838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06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29E85-460A-4762-ADE7-802C8EFBC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6" name="Rectangle 5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53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94A91-58CC-4BB7-B6B4-C3A5117D6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05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0BCFA-35A2-4BEB-BA1F-0A8BF3039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9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965EEDC-BCE1-4B8D-ACDF-FFC92B5EC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0" descr="CHDSAEM_3line_pptslide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hyperlink" Target="http://www.planetretail.ne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lanetretail.net/" TargetMode="Externa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71" y="4329268"/>
            <a:ext cx="9144000" cy="2133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+mn-lt"/>
              </a:rPr>
              <a:t> by </a:t>
            </a:r>
            <a:r>
              <a:rPr lang="en-GB" sz="2400" dirty="0">
                <a:latin typeface="+mn-lt"/>
              </a:rPr>
              <a:t>Christopher B. Barrett, Thomas Reardon,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Johan Swinnen and David Zilberman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Seminar at the annual meetings of the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CGIAR Research Program on Policies, Institutions, and Markets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Washington, DC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October 28,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14478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Structural Transformation and Economic Development: </a:t>
            </a:r>
            <a:br>
              <a:rPr lang="en-GB" sz="4000" b="1" dirty="0"/>
            </a:br>
            <a:r>
              <a:rPr lang="en-GB" sz="4000" b="1" dirty="0"/>
              <a:t>Insights from the Agri-food Value Chain Revolution</a:t>
            </a:r>
            <a:endParaRPr lang="en-US" sz="4000" dirty="0"/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472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915" y="10668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Dynamics and disequilibrium play a very large role … standard, equilibrium-based economic analysis misses much of the action!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cs typeface="Arial" panose="020B0604020202020204" pitchFamily="34" charset="0"/>
              </a:rPr>
              <a:t>Products, processes, prices and market structure/power co-evolve.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Learning is key to the innovation and diffusion process. Dynamics of learning naturally lead to S-shaped diffusion in time. 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And dynamics of adoption of innovations leads to a “technology treadmill” for some … gains accrue unequally through value chain: to </a:t>
            </a:r>
            <a:r>
              <a:rPr lang="en-US" b="1" i="1" dirty="0">
                <a:latin typeface="+mn-lt"/>
                <a:cs typeface="Arial" panose="020B0604020202020204" pitchFamily="34" charset="0"/>
              </a:rPr>
              <a:t>early adopters </a:t>
            </a:r>
            <a:r>
              <a:rPr lang="en-US" dirty="0">
                <a:latin typeface="+mn-lt"/>
                <a:cs typeface="Arial" panose="020B0604020202020204" pitchFamily="34" charset="0"/>
              </a:rPr>
              <a:t>and </a:t>
            </a:r>
            <a:r>
              <a:rPr lang="en-US" b="1" i="1" dirty="0">
                <a:latin typeface="+mn-lt"/>
                <a:cs typeface="Arial" panose="020B0604020202020204" pitchFamily="34" charset="0"/>
              </a:rPr>
              <a:t>suppliers in perfectly competitive markets </a:t>
            </a:r>
            <a:r>
              <a:rPr lang="en-US" dirty="0">
                <a:latin typeface="+mn-lt"/>
                <a:cs typeface="Arial" panose="020B0604020202020204" pitchFamily="34" charset="0"/>
              </a:rPr>
              <a:t>(perfectly elastic demand, e.g., exports), and consistently to </a:t>
            </a:r>
            <a:r>
              <a:rPr lang="en-US" b="1" i="1" dirty="0">
                <a:latin typeface="+mn-lt"/>
                <a:cs typeface="Arial" panose="020B0604020202020204" pitchFamily="34" charset="0"/>
              </a:rPr>
              <a:t>consumers downstream</a:t>
            </a:r>
            <a:r>
              <a:rPr lang="en-US" dirty="0">
                <a:latin typeface="+mn-lt"/>
                <a:cs typeface="Arial" panose="020B0604020202020204" pitchFamily="34" charset="0"/>
              </a:rPr>
              <a:t>. 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58B0B-BF80-4770-BF17-69429E6EF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0"/>
            <a:ext cx="50722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drivers: profit-seeking supply chain innovation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4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" y="11430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Implications of conceptual model:</a:t>
            </a:r>
          </a:p>
          <a:p>
            <a:r>
              <a:rPr lang="en-US" dirty="0">
                <a:latin typeface="Georgia" pitchFamily="18" charset="0"/>
              </a:rPr>
              <a:t>1) Multi-level, non-random placement and selection effects:</a:t>
            </a:r>
          </a:p>
          <a:p>
            <a:r>
              <a:rPr lang="en-US" sz="2400" dirty="0">
                <a:latin typeface="Georgia" pitchFamily="18" charset="0"/>
              </a:rPr>
              <a:t>	- firms, locations, farmers, etc. </a:t>
            </a:r>
          </a:p>
          <a:p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2) Lots of selection on </a:t>
            </a:r>
            <a:r>
              <a:rPr lang="en-US" sz="2400" dirty="0" err="1">
                <a:latin typeface="Georgia" pitchFamily="18" charset="0"/>
              </a:rPr>
              <a:t>unobservables</a:t>
            </a:r>
            <a:r>
              <a:rPr lang="en-US" sz="2400" dirty="0">
                <a:latin typeface="Georgia" pitchFamily="18" charset="0"/>
              </a:rPr>
              <a:t>: innovativeness, 	networks, charisma, skill, reputation, etc.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3) Supply chain org (contracts, vertical org) is endogenous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4) Heterogeneous treatment effects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5</a:t>
            </a:r>
            <a:r>
              <a:rPr lang="en-US" sz="2400" dirty="0">
                <a:latin typeface="Georgia" pitchFamily="18" charset="0"/>
              </a:rPr>
              <a:t>) </a:t>
            </a:r>
            <a:r>
              <a:rPr lang="en-US" sz="2400" dirty="0" err="1">
                <a:latin typeface="Georgia" pitchFamily="18" charset="0"/>
              </a:rPr>
              <a:t>Unobservables</a:t>
            </a:r>
            <a:r>
              <a:rPr lang="en-US" sz="2400" dirty="0">
                <a:latin typeface="Georgia" pitchFamily="18" charset="0"/>
              </a:rPr>
              <a:t> imply heterogeneous treatments!</a:t>
            </a:r>
          </a:p>
          <a:p>
            <a:endParaRPr lang="en-US" sz="2400" dirty="0">
              <a:latin typeface="Georgia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5838B0-1750-4BA3-8483-9B7D6258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0"/>
            <a:ext cx="42340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of empirical value chains research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3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" y="1143000"/>
            <a:ext cx="4991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Data:</a:t>
            </a:r>
          </a:p>
          <a:p>
            <a:pPr marL="457200" indent="-457200">
              <a:buAutoNum type="arabicParenR"/>
            </a:pPr>
            <a:r>
              <a:rPr lang="en-US" dirty="0">
                <a:latin typeface="Georgia" pitchFamily="18" charset="0"/>
              </a:rPr>
              <a:t>Nat. rep. household surveys (e.g., DHS/LSMS) miss commercial enterprises </a:t>
            </a:r>
          </a:p>
          <a:p>
            <a:pPr marL="457200" indent="-457200">
              <a:buAutoNum type="arabicParenR"/>
            </a:pPr>
            <a:r>
              <a:rPr lang="en-US" dirty="0">
                <a:latin typeface="Georgia" pitchFamily="18" charset="0"/>
              </a:rPr>
              <a:t>Nat. rep. enterprise surveys miss the informal sector</a:t>
            </a:r>
          </a:p>
          <a:p>
            <a:pPr marL="457200" indent="-457200">
              <a:buAutoNum type="arabicParenR"/>
            </a:pPr>
            <a:r>
              <a:rPr lang="en-US" dirty="0">
                <a:latin typeface="Georgia" pitchFamily="18" charset="0"/>
              </a:rPr>
              <a:t>Surveys rarely match buyers- sellers, so don’t know all parties to exchange/coordination</a:t>
            </a:r>
          </a:p>
          <a:p>
            <a:pPr marL="457200" indent="-457200">
              <a:buAutoNum type="arabicParenR"/>
            </a:pPr>
            <a:r>
              <a:rPr lang="en-US" dirty="0">
                <a:latin typeface="Georgia" pitchFamily="18" charset="0"/>
              </a:rPr>
              <a:t>Proprietary, firm-specific data </a:t>
            </a:r>
            <a:r>
              <a:rPr lang="en-US" dirty="0" err="1">
                <a:latin typeface="Georgia" pitchFamily="18" charset="0"/>
              </a:rPr>
              <a:t>s.t.</a:t>
            </a:r>
            <a:r>
              <a:rPr lang="en-US" dirty="0">
                <a:latin typeface="Georgia" pitchFamily="18" charset="0"/>
              </a:rPr>
              <a:t> placement/selection effects</a:t>
            </a:r>
          </a:p>
          <a:p>
            <a:pPr marL="457200" indent="-457200">
              <a:buAutoNum type="arabicParenR"/>
            </a:pPr>
            <a:r>
              <a:rPr lang="en-US" dirty="0">
                <a:latin typeface="Georgia" pitchFamily="18" charset="0"/>
              </a:rPr>
              <a:t>Survivorship bias rampant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5838B0-1750-4BA3-8483-9B7D6258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0"/>
            <a:ext cx="42340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of empirical value chains research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EFB4E5-69F2-4BF2-98B2-666F0411A93B}"/>
              </a:ext>
            </a:extLst>
          </p:cNvPr>
          <p:cNvGrpSpPr/>
          <p:nvPr/>
        </p:nvGrpSpPr>
        <p:grpSpPr>
          <a:xfrm>
            <a:off x="5334000" y="1105861"/>
            <a:ext cx="4038600" cy="5069556"/>
            <a:chOff x="3581400" y="1533531"/>
            <a:chExt cx="4038600" cy="5069556"/>
          </a:xfrm>
        </p:grpSpPr>
        <p:pic>
          <p:nvPicPr>
            <p:cNvPr id="3" name="Picture 2" descr="A picture containing table, sitting, yellow&#10;&#10;Description automatically generated">
              <a:extLst>
                <a:ext uri="{FF2B5EF4-FFF2-40B4-BE49-F238E27FC236}">
                  <a16:creationId xmlns:a16="http://schemas.microsoft.com/office/drawing/2014/main" id="{EFC3DCBC-45C4-4234-8E01-ECD5FD4F3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1533531"/>
              <a:ext cx="3657600" cy="46863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A39388-B5DC-46E9-A244-BDD38FAA6870}"/>
                </a:ext>
              </a:extLst>
            </p:cNvPr>
            <p:cNvSpPr txBox="1"/>
            <p:nvPr/>
          </p:nvSpPr>
          <p:spPr>
            <a:xfrm>
              <a:off x="3581400" y="6172200"/>
              <a:ext cx="4038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Image: https://larspsyll.files.wordpress.com/2014/07/ </a:t>
              </a:r>
              <a:r>
                <a:rPr lang="en-US" sz="1100" dirty="0" err="1"/>
                <a:t>keyseaerch.jpg?w</a:t>
              </a:r>
              <a:r>
                <a:rPr lang="en-US" sz="1100" dirty="0"/>
                <a:t>=550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61C19C-BA4C-449B-82D1-4646D6E29037}"/>
              </a:ext>
            </a:extLst>
          </p:cNvPr>
          <p:cNvSpPr txBox="1"/>
          <p:nvPr/>
        </p:nvSpPr>
        <p:spPr>
          <a:xfrm>
            <a:off x="381000" y="611487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Georgia" pitchFamily="18" charset="0"/>
              </a:rPr>
              <a:t>Result:</a:t>
            </a:r>
            <a:r>
              <a:rPr lang="en-US" dirty="0">
                <a:latin typeface="Georgia" pitchFamily="18" charset="0"/>
              </a:rPr>
              <a:t> literature is rich in observational description, weak in robust causal inference.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8200" y="201008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observations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5146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Rapid growth of GVCs, esp. in high-value products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s.t.</a:t>
            </a:r>
            <a:r>
              <a:rPr lang="en-US" dirty="0">
                <a:latin typeface="+mn-lt"/>
                <a:cs typeface="Arial" panose="020B0604020202020204" pitchFamily="34" charset="0"/>
              </a:rPr>
              <a:t> grades and standards: especially fruits and vegetables, and animal-source foods, responding to growth in consumer demand globally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47650E-83A0-4636-9854-37B4618E6645}"/>
              </a:ext>
            </a:extLst>
          </p:cNvPr>
          <p:cNvGrpSpPr/>
          <p:nvPr/>
        </p:nvGrpSpPr>
        <p:grpSpPr>
          <a:xfrm>
            <a:off x="4114800" y="2286000"/>
            <a:ext cx="4572000" cy="4495800"/>
            <a:chOff x="2324100" y="2362200"/>
            <a:chExt cx="4572000" cy="4495800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6F71B85A-1408-4035-8473-11DDD14E6C9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18810740"/>
                </p:ext>
              </p:extLst>
            </p:nvPr>
          </p:nvGraphicFramePr>
          <p:xfrm>
            <a:off x="2527935" y="2941900"/>
            <a:ext cx="4240530" cy="3916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66FB70-8448-48E1-A2D4-CBB27E5AE974}"/>
                </a:ext>
              </a:extLst>
            </p:cNvPr>
            <p:cNvSpPr/>
            <p:nvPr/>
          </p:nvSpPr>
          <p:spPr>
            <a:xfrm>
              <a:off x="2324100" y="2362200"/>
              <a:ext cx="4572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latin typeface="+mn-lt"/>
                  <a:ea typeface="Calibri" panose="020F0502020204030204" pitchFamily="34" charset="0"/>
                </a:rPr>
                <a:t>Fruit and Vegetable Exports, 1995-2016 </a:t>
              </a:r>
              <a:br>
                <a:rPr lang="en-GB" sz="2000" b="1" dirty="0">
                  <a:latin typeface="+mn-lt"/>
                  <a:ea typeface="Calibri" panose="020F0502020204030204" pitchFamily="34" charset="0"/>
                </a:rPr>
              </a:br>
              <a:r>
                <a:rPr lang="en-GB" sz="2000" b="1" dirty="0">
                  <a:latin typeface="+mn-lt"/>
                  <a:ea typeface="Calibri" panose="020F0502020204030204" pitchFamily="34" charset="0"/>
                </a:rPr>
                <a:t>(Current USD value, Indexed 1995=100)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16DD51-E649-4AC6-AB12-EE39A8925D5A}"/>
              </a:ext>
            </a:extLst>
          </p:cNvPr>
          <p:cNvSpPr txBox="1"/>
          <p:nvPr/>
        </p:nvSpPr>
        <p:spPr>
          <a:xfrm>
            <a:off x="381000" y="2438400"/>
            <a:ext cx="350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 GVC exports heavily concentrated:</a:t>
            </a:r>
          </a:p>
          <a:p>
            <a:pPr marL="342900" indent="-342900">
              <a:buFontTx/>
              <a:buChar char="-"/>
            </a:pPr>
            <a:r>
              <a:rPr lang="en-US" dirty="0"/>
              <a:t>A few countries/region</a:t>
            </a:r>
          </a:p>
          <a:p>
            <a:pPr marL="342900" indent="-342900">
              <a:buFontTx/>
              <a:buChar char="-"/>
            </a:pPr>
            <a:r>
              <a:rPr lang="en-US" dirty="0"/>
              <a:t>A few commodities/ country (e.g., </a:t>
            </a:r>
            <a:r>
              <a:rPr lang="en-GB" dirty="0"/>
              <a:t>oranges or soy in Brazil, bananas or coffee in Colombia)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r>
              <a:rPr lang="en-GB" dirty="0"/>
              <a:t>Bigger role of GVCs is in FDI/portfolio investment and diffusing innovations.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03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8200" y="201008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observations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5146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But low value/weight and perishability mean domestic market opportunities &gt;&gt; int’l trade. Globally, only 23% of food production is traded internationally. In low-income range, gross exports/imports consistently &lt;20% of production.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35" y="2582409"/>
            <a:ext cx="792373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50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38600" y="201008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stages AVC transformation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5146"/>
            <a:ext cx="8953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>
                <a:latin typeface="+mn-lt"/>
                <a:cs typeface="Arial" panose="020B0604020202020204" pitchFamily="34" charset="0"/>
              </a:rPr>
              <a:t>1. Traditional stage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Predominantly rural and low-income populations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Mainly small, semi-subsistence producers using basic technologies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Periodic spot market exchange dominates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Weak comms/transport infrastructure w/low spatiotemporal integration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Traded foods mainly unprocessed, undifferentiated, non-perishables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Informal contracts enforced largely by reputational mechanisms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0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38600" y="201008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stages AVC transformation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5146"/>
            <a:ext cx="89535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>
                <a:latin typeface="+mn-lt"/>
                <a:cs typeface="Arial" panose="020B0604020202020204" pitchFamily="34" charset="0"/>
              </a:rPr>
              <a:t>2. Transitional stage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Urbanization elongates value chains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Commercially oriented peri-urban producers emerge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Growing incomes drive demand for higher-value products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Public grades and standards begin to emerge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Post-harvest value addition (logistics, packaging, processing, wholesaling, retailing) increases rapidly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Contract farming emerges, J-curve in post-harvest concentration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9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38600" y="201008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stages AVC transformation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5146"/>
            <a:ext cx="8953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>
                <a:latin typeface="+mn-lt"/>
                <a:cs typeface="Arial" panose="020B0604020202020204" pitchFamily="34" charset="0"/>
              </a:rPr>
              <a:t>3. Modern stage</a:t>
            </a: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Urban demand now drives entire value chain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Must reach further into countryside – cold chains, long haul transport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Private standards/differentiation proliferate and eclipse public ones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Non-nutritive attributes become important product attributes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Drives vertical integration and long-term contracting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Rapid growth in food away from home and in convenience processing/packaging for food retail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Capital intensity, FDI (esp. in 3PL) and labor productivity grow fast</a:t>
            </a:r>
          </a:p>
        </p:txBody>
      </p:sp>
    </p:spTree>
    <p:extLst>
      <p:ext uri="{BB962C8B-B14F-4D97-AF65-F5344CB8AC3E}">
        <p14:creationId xmlns:p14="http://schemas.microsoft.com/office/powerpoint/2010/main" val="264032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19600" y="201008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post-harvest revolutions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5146"/>
            <a:ext cx="895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>
                <a:latin typeface="+mn-lt"/>
                <a:cs typeface="Arial" panose="020B0604020202020204" pitchFamily="34" charset="0"/>
              </a:rPr>
              <a:t>1. Supermarket/retail revolution</a:t>
            </a: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Unprecedentedly rapid growth;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multinationally</a:t>
            </a:r>
            <a:r>
              <a:rPr lang="en-US" dirty="0">
                <a:latin typeface="+mn-lt"/>
                <a:cs typeface="Arial" panose="020B0604020202020204" pitchFamily="34" charset="0"/>
              </a:rPr>
              <a:t> FDI initially important but yields to local/regionals; regionals key in third wave markets.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756D97-8036-4033-A93E-C5D4D460BD5A}"/>
              </a:ext>
            </a:extLst>
          </p:cNvPr>
          <p:cNvGrpSpPr/>
          <p:nvPr/>
        </p:nvGrpSpPr>
        <p:grpSpPr>
          <a:xfrm>
            <a:off x="439447" y="2351915"/>
            <a:ext cx="7960305" cy="4484386"/>
            <a:chOff x="430546" y="1842221"/>
            <a:chExt cx="7338967" cy="40501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E6DE1C-2693-4B3B-B026-507525ECE9EB}"/>
                </a:ext>
              </a:extLst>
            </p:cNvPr>
            <p:cNvSpPr/>
            <p:nvPr/>
          </p:nvSpPr>
          <p:spPr>
            <a:xfrm>
              <a:off x="772203" y="5153743"/>
              <a:ext cx="665565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Data source: </a:t>
              </a:r>
              <a:r>
                <a:rPr lang="en-GB" sz="1400" u="sng" dirty="0">
                  <a:solidFill>
                    <a:srgbClr val="0563C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  <a:hlinkClick r:id="rId4"/>
                </a:rPr>
                <a:t>www.Planetretail.net</a:t>
              </a:r>
              <a:r>
                <a:rPr lang="en-GB" sz="14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 First wave: Botswana, Namibia and South Africa. Second wave: Kenya, Madagascar, Malawi, Mozambique, Tanzania, Zambia , Zimbabwe. Third wave: Angola, Ghana, Nigeria, Senegal. 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931328-699A-4085-926C-7A033527DFEA}"/>
                </a:ext>
              </a:extLst>
            </p:cNvPr>
            <p:cNvSpPr/>
            <p:nvPr/>
          </p:nvSpPr>
          <p:spPr>
            <a:xfrm>
              <a:off x="430546" y="1842221"/>
              <a:ext cx="7338967" cy="305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Total edible grocery sales of leading retail chains in Africa, 2002-2018 (nominal USD </a:t>
              </a:r>
              <a:r>
                <a:rPr lang="en-GB" sz="1600" b="1" dirty="0" err="1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mn</a:t>
              </a:r>
              <a:r>
                <a:rPr lang="en-GB" sz="1600" b="1" dirty="0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16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493314-9C04-4EFC-A0A7-3BC91D095718}"/>
                </a:ext>
              </a:extLst>
            </p:cNvPr>
            <p:cNvGrpSpPr/>
            <p:nvPr/>
          </p:nvGrpSpPr>
          <p:grpSpPr>
            <a:xfrm>
              <a:off x="666589" y="2185167"/>
              <a:ext cx="6572411" cy="2968576"/>
              <a:chOff x="1672562" y="2033788"/>
              <a:chExt cx="6257366" cy="251443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8D8F193-82FF-4284-8F5E-2E2490A8B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043" t="75433" r="2600"/>
              <a:stretch/>
            </p:blipFill>
            <p:spPr>
              <a:xfrm>
                <a:off x="1791381" y="2555184"/>
                <a:ext cx="6138547" cy="199303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0BB4676-6FAD-46A4-B110-585C6854915D}"/>
                  </a:ext>
                </a:extLst>
              </p:cNvPr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963" r="2538" b="81991"/>
              <a:stretch/>
            </p:blipFill>
            <p:spPr bwMode="auto">
              <a:xfrm>
                <a:off x="1672562" y="2033788"/>
                <a:ext cx="6253529" cy="5348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312949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19600" y="201008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post-harvest revolutions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5146"/>
            <a:ext cx="895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>
                <a:latin typeface="+mn-lt"/>
                <a:cs typeface="Arial" panose="020B0604020202020204" pitchFamily="34" charset="0"/>
              </a:rPr>
              <a:t>2. Food services revolution</a:t>
            </a: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Unprecedentedly rapid growth;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multinationally</a:t>
            </a:r>
            <a:r>
              <a:rPr lang="en-US" dirty="0">
                <a:latin typeface="+mn-lt"/>
                <a:cs typeface="Arial" panose="020B0604020202020204" pitchFamily="34" charset="0"/>
              </a:rPr>
              <a:t> FDI initially important but yields to local/regionals; driven heavily by rising shadow wages and women entering workforce; capital-intensive; branding is key.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7AFCF3-BB76-412D-8B13-939FE989FFEF}"/>
              </a:ext>
            </a:extLst>
          </p:cNvPr>
          <p:cNvGrpSpPr/>
          <p:nvPr/>
        </p:nvGrpSpPr>
        <p:grpSpPr>
          <a:xfrm>
            <a:off x="537935" y="2514600"/>
            <a:ext cx="8401050" cy="3276600"/>
            <a:chOff x="208756" y="1185949"/>
            <a:chExt cx="8610600" cy="369085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BF9274-097B-4DFE-928B-634A5417A0DA}"/>
                </a:ext>
              </a:extLst>
            </p:cNvPr>
            <p:cNvSpPr/>
            <p:nvPr/>
          </p:nvSpPr>
          <p:spPr>
            <a:xfrm>
              <a:off x="208756" y="1185949"/>
              <a:ext cx="8610600" cy="3973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Gross sales </a:t>
              </a:r>
              <a:r>
                <a:rPr lang="en-GB" sz="1600" b="1" dirty="0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leading café, fast food, restaurant chains in Africa, 2008-2018 (nominal USD </a:t>
              </a:r>
              <a:r>
                <a:rPr lang="en-GB" sz="1600" b="1" dirty="0" err="1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mn</a:t>
              </a:r>
              <a:r>
                <a:rPr lang="en-GB" sz="1600" b="1" dirty="0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16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4DE7F36-49DE-440A-9DC6-C10D8B792256}"/>
                </a:ext>
              </a:extLst>
            </p:cNvPr>
            <p:cNvGrpSpPr/>
            <p:nvPr/>
          </p:nvGrpSpPr>
          <p:grpSpPr>
            <a:xfrm>
              <a:off x="1103313" y="1701906"/>
              <a:ext cx="6821487" cy="3174894"/>
              <a:chOff x="1675606" y="2590800"/>
              <a:chExt cx="5945187" cy="274320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7E8E275-9764-42B9-A359-42FB76A37A77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" t="67475" b="4128"/>
              <a:stretch/>
            </p:blipFill>
            <p:spPr bwMode="auto">
              <a:xfrm>
                <a:off x="1675606" y="3352800"/>
                <a:ext cx="5945187" cy="1981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6D9760-3F11-415B-A523-E1C4D1AFF293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3" b="91605"/>
              <a:stretch/>
            </p:blipFill>
            <p:spPr bwMode="auto">
              <a:xfrm>
                <a:off x="2057399" y="2590800"/>
                <a:ext cx="5563394" cy="762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72DF0C3-B32E-41B8-9919-61C960BD731E}"/>
              </a:ext>
            </a:extLst>
          </p:cNvPr>
          <p:cNvSpPr/>
          <p:nvPr/>
        </p:nvSpPr>
        <p:spPr>
          <a:xfrm>
            <a:off x="1195160" y="5842337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Data source: retail food service chain-country pairs from </a:t>
            </a:r>
            <a:r>
              <a:rPr lang="en-US" sz="10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www.Planetretail.net</a:t>
            </a:r>
            <a:r>
              <a:rPr lang="en-US" sz="1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 Firms represented: </a:t>
            </a:r>
            <a:r>
              <a:rPr lang="en-US" sz="10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Fast Food Restaurants</a:t>
            </a:r>
            <a:r>
              <a:rPr lang="en-US" sz="1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A&amp;W All American Food; Baskin-Robbins; Burger King; California; Cold Stone Creamery; Domino's; Doña </a:t>
            </a:r>
            <a:r>
              <a:rPr lang="en-US" sz="1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Tota</a:t>
            </a:r>
            <a:r>
              <a:rPr lang="en-US" sz="1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; East Dawning; Harajuku Delights; KFC; Long John Silver's; McDonald's; Pizza Hut; Seaport; Subway; Taco Bell; Taco Bell Grande; Wendy's. </a:t>
            </a:r>
            <a:r>
              <a:rPr lang="en-US" sz="10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Cafés</a:t>
            </a:r>
            <a:r>
              <a:rPr lang="en-US" sz="1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85 degrees C; Au Bon Pain; Cafe Brio; Dunkin' Donuts; Pacific Coffee; </a:t>
            </a:r>
            <a:r>
              <a:rPr lang="en-US" sz="1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Sanborns</a:t>
            </a:r>
            <a:r>
              <a:rPr lang="en-US" sz="1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Café; Starbucks; Restaurants: Afternoon Tea; Applebee's; BHG Kitchen; Chili´s; IHOP; KAZOKUTEI; Little Sheep; </a:t>
            </a:r>
            <a:r>
              <a:rPr lang="en-US" sz="1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LongHorn</a:t>
            </a:r>
            <a:r>
              <a:rPr lang="en-US" sz="1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Steakhouse; Maxim's; Olive Garden; Red Lobster; Rock and Roll; S&amp;R QSR; SHUN-NO-MAI; Super Quick; The Capital Grille; </a:t>
            </a:r>
            <a:r>
              <a:rPr lang="en-US" sz="1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Vips</a:t>
            </a:r>
            <a:r>
              <a:rPr lang="en-US" sz="1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67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80999" y="1066800"/>
            <a:ext cx="8468033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>
                <a:cs typeface="Arial" panose="020B0604020202020204" pitchFamily="34" charset="0"/>
              </a:rPr>
              <a:t>The process of structural transformation involves: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Rising agricultural productivity boosts farm / non-farm incomes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Agriculture’s </a:t>
            </a:r>
            <a:r>
              <a:rPr lang="en-US" sz="2400" b="1" i="1" dirty="0">
                <a:cs typeface="Arial" panose="020B0604020202020204" pitchFamily="34" charset="0"/>
              </a:rPr>
              <a:t>share</a:t>
            </a:r>
            <a:r>
              <a:rPr lang="en-US" sz="2400" dirty="0">
                <a:cs typeface="Arial" panose="020B0604020202020204" pitchFamily="34" charset="0"/>
              </a:rPr>
              <a:t> of output and employment falls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Migration to non-farm sector and urban locations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Dietary/nutritional transition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Improved spatiotemporal and factor/product market integration</a:t>
            </a:r>
          </a:p>
          <a:p>
            <a:pPr>
              <a:buFontTx/>
              <a:buChar char="-"/>
            </a:pP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615015" y="212246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transformation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06DBE-F0BC-4A60-9EC7-F3F9CF7C8F03}"/>
              </a:ext>
            </a:extLst>
          </p:cNvPr>
          <p:cNvSpPr txBox="1"/>
          <p:nvPr/>
        </p:nvSpPr>
        <p:spPr>
          <a:xfrm>
            <a:off x="457200" y="4549676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Typically captured by stylized 2 sector (dual economy – ag/industry) models … </a:t>
            </a:r>
          </a:p>
          <a:p>
            <a:r>
              <a:rPr lang="en-US" b="1" i="1" dirty="0">
                <a:cs typeface="Arial" panose="020B0604020202020204" pitchFamily="34" charset="0"/>
              </a:rPr>
              <a:t>that assume no intermediation nor value addition b/n farmers-consumers!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B1AC34-8BF8-48D0-821F-714641A833AE}"/>
              </a:ext>
            </a:extLst>
          </p:cNvPr>
          <p:cNvGrpSpPr/>
          <p:nvPr/>
        </p:nvGrpSpPr>
        <p:grpSpPr>
          <a:xfrm>
            <a:off x="5496232" y="3810000"/>
            <a:ext cx="3571568" cy="2827757"/>
            <a:chOff x="5496232" y="3810000"/>
            <a:chExt cx="3571568" cy="28277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083698-4701-4BDB-8CD4-01D39C4EB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2600" y="3810000"/>
              <a:ext cx="3505200" cy="255003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C074EC-5F35-4538-8D6B-5EDB10FE2F99}"/>
                </a:ext>
              </a:extLst>
            </p:cNvPr>
            <p:cNvSpPr txBox="1"/>
            <p:nvPr/>
          </p:nvSpPr>
          <p:spPr>
            <a:xfrm>
              <a:off x="5496232" y="6329980"/>
              <a:ext cx="3352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Source: Yeboah and Jayne </a:t>
              </a:r>
              <a:r>
                <a:rPr lang="en-US" sz="1400" i="1" dirty="0"/>
                <a:t>JDS</a:t>
              </a:r>
              <a:r>
                <a:rPr lang="en-US" sz="1400" dirty="0"/>
                <a:t>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33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19600" y="201008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post-harvest revolutions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5146"/>
            <a:ext cx="8953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>
                <a:latin typeface="+mn-lt"/>
                <a:cs typeface="Arial" panose="020B0604020202020204" pitchFamily="34" charset="0"/>
              </a:rPr>
              <a:t>3. ‘Quiet’ revolution in intermediation/third-party logistics</a:t>
            </a: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Longer supply chains, stricter standards, greater capital-intensity put a greater premium on logistics and processing (e.g., transport, cold storage, preservation). Significant economies of scope/scale. 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Behind the scenes 3PL firms drive lots of agri-food sector innovation in the modern stage. 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Sysco, OSI, etc. – huge wholesalers/processors w/global reach; often launch in high-income markets, expand globally w/food service clients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Markets concentrate heavily and quickly; regionals often take over from multinationals.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3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8200" y="201008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impacts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Caution: heavy reliance on observational, non-representative data … rigorous causal inference is rare.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Technology transfer and diffusion: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Modernizing value chains typically associated w/: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upstream technology diffusion to farmers (irrigation, seed, fertilizer, etc.)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Improved on-farm and post-harvest management practices (e.g., storage, soils management) that spillover to other crops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Emergence of new products w/int’l tech transfer downstream (e.g., UHT milk, frozen beef patties)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57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8200" y="201008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impacts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Competition, concentration, market power: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Modernizing value chains typically associated w/: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Temporary market power is normal … that’s what firms seek!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J-curve in concentration ... Local mkt power gives way, but growing capital-intensity, IP, and branding re-concentrates.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 some settings, market power can be good, resolving other market failures … (theory of 2</a:t>
            </a:r>
            <a:r>
              <a:rPr lang="en-US" baseline="30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best)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07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8200" y="201008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impacts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Smallholder inclusion in value chains: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Modernizing value chains typically associated w/: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Very mixed evidence, as one would expect given optimal contract design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Huge selection and placement effects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92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8200" y="201008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impacts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Employment and labor market effects: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Modernizing value chains typically associated w/: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Higher on-farm labor demand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Significant growth in post-harvest value chain employment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Indeed, labor market effects swamp smallholder participation effects (e.g., Kenya veg sector: ~7K growers, 40-60K farm or processing or 3PL workers)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Labor productivity gains typically mean higher wages, too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Some suggestive evidence of pro-poor and pro-women effects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78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8200" y="201008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impacts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Real incomes, poverty and food security: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Modernizing value chains typically associated w/: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Reduced real, quality-adjusted food costs (~6% in Mexico)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Improved food safety (but maybe heightened mass vulnerability?)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Ton et al. (2018)’s meta-analysis of 26 studies finds +28% pooled avg effect size in income/food security from contract farming</a:t>
            </a: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… all disproportionately benefits the poor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Scant evidence on spillover/GE income benefits to non-participants.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Likewise on whether value chain modernization hurts nutrition/diets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0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0668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We have LOTS to learn still … massive research agenda:</a:t>
            </a:r>
          </a:p>
          <a:p>
            <a:endParaRPr lang="en-US" sz="2400" b="1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+mn-lt"/>
              </a:rPr>
              <a:t>Formal modeling: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+mn-lt"/>
              </a:rPr>
              <a:t>integrate value chains into GE models to help isolate deductively mechanisms/likely impacts.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+mn-lt"/>
              </a:rPr>
              <a:t>disequilibrium and competition/concentration dynamics </a:t>
            </a:r>
          </a:p>
          <a:p>
            <a:pPr marL="457200" indent="-457200">
              <a:buAutoNum type="arabicPeriod"/>
            </a:pPr>
            <a:endParaRPr lang="en-US" sz="24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b="1" dirty="0">
                <a:latin typeface="+mn-lt"/>
              </a:rPr>
              <a:t>Impact eval w/hetero. effects and/or hetero. treatments: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+mn-lt"/>
              </a:rPr>
              <a:t>work w/firms/donors/govts to design IEs rigorously ex ante. Firms can benefit.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+mn-lt"/>
              </a:rPr>
              <a:t>more careful exploration of unobservable heterogeneity of information, contract, and other non-mechanical treatments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5562600" y="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Research agenda</a:t>
            </a:r>
          </a:p>
        </p:txBody>
      </p:sp>
    </p:spTree>
    <p:extLst>
      <p:ext uri="{BB962C8B-B14F-4D97-AF65-F5344CB8AC3E}">
        <p14:creationId xmlns:p14="http://schemas.microsoft.com/office/powerpoint/2010/main" val="716214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066800"/>
            <a:ext cx="883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We have LOTS to learn still … massive research agenda:</a:t>
            </a:r>
          </a:p>
          <a:p>
            <a:endParaRPr lang="en-US" sz="2400" b="1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+mn-lt"/>
              </a:rPr>
              <a:t>Innovation and tech diffusion through VC</a:t>
            </a:r>
            <a:r>
              <a:rPr lang="en-US" sz="2400" dirty="0">
                <a:latin typeface="+mn-lt"/>
              </a:rPr>
              <a:t>: Tech change main driver of L-R</a:t>
            </a:r>
            <a:r>
              <a:rPr lang="en-US" dirty="0">
                <a:latin typeface="+mn-lt"/>
              </a:rPr>
              <a:t> productivity/income growth, consumer surplus gains.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+mn-lt"/>
              </a:rPr>
              <a:t>Model endogenous innovation better … what are low-cost, effective ways of stimulating innovation?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+mn-lt"/>
              </a:rPr>
              <a:t>Comparative impact evaluation: which interventions generate biggest </a:t>
            </a:r>
            <a:r>
              <a:rPr lang="en-US" b="1" i="1" dirty="0">
                <a:latin typeface="+mn-lt"/>
              </a:rPr>
              <a:t>relative</a:t>
            </a:r>
            <a:r>
              <a:rPr lang="en-US" dirty="0">
                <a:latin typeface="+mn-lt"/>
              </a:rPr>
              <a:t> gains, not just gains&gt;&gt;0.</a:t>
            </a:r>
          </a:p>
          <a:p>
            <a:pPr marL="914400" lvl="1" indent="-457200">
              <a:buAutoNum type="alphaLcParenR"/>
            </a:pPr>
            <a:endParaRPr lang="en-US" dirty="0">
              <a:latin typeface="+mn-lt"/>
            </a:endParaRPr>
          </a:p>
          <a:p>
            <a:pPr marL="457200" indent="-457200">
              <a:buAutoNum type="arabicPeriod"/>
            </a:pPr>
            <a:endParaRPr lang="en-US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b="1" dirty="0">
                <a:latin typeface="+mn-lt"/>
              </a:rPr>
              <a:t>Dynamics of competition/market power: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err="1">
                <a:latin typeface="+mn-lt"/>
              </a:rPr>
              <a:t>Wwhere</a:t>
            </a:r>
            <a:r>
              <a:rPr lang="en-US" dirty="0">
                <a:latin typeface="+mn-lt"/>
              </a:rPr>
              <a:t> in VC (and space) do firms succeed in creating mkt power (esp. if it lasts)?  </a:t>
            </a:r>
          </a:p>
          <a:p>
            <a:pPr marL="914400" lvl="1" indent="-457200">
              <a:buAutoNum type="alphaLcParenR"/>
            </a:pPr>
            <a:r>
              <a:rPr lang="en-US" dirty="0">
                <a:latin typeface="+mn-lt"/>
              </a:rPr>
              <a:t>What space for competition policy?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5562600" y="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Research agenda</a:t>
            </a:r>
          </a:p>
        </p:txBody>
      </p:sp>
    </p:spTree>
    <p:extLst>
      <p:ext uri="{BB962C8B-B14F-4D97-AF65-F5344CB8AC3E}">
        <p14:creationId xmlns:p14="http://schemas.microsoft.com/office/powerpoint/2010/main" val="2758455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6858000"/>
          </a:xfrm>
          <a:prstGeom prst="rect">
            <a:avLst/>
          </a:prstGeom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41" y="5343435"/>
            <a:ext cx="929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Much remains to be done. Join us!</a:t>
            </a:r>
          </a:p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Thank you for your time and interest.</a:t>
            </a:r>
            <a:endParaRPr lang="en-US" altLang="en-US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cu_logo_sml_150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2411398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80999" y="990600"/>
            <a:ext cx="8468033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>
                <a:cs typeface="Arial" panose="020B0604020202020204" pitchFamily="34" charset="0"/>
              </a:rPr>
              <a:t>Agri-food value chain central to structural transformation:</a:t>
            </a: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Increasingly distant food consumers with greater purchasing power</a:t>
            </a: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Seek more diverse diets and greater non-nutritive food attributes</a:t>
            </a: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Leads to a rapid rise in the post-harvest share of food expenditures.</a:t>
            </a: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615015" y="212246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transformation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F83D9-E133-4CD0-A025-D20FD41DA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627" y="3438659"/>
            <a:ext cx="6200775" cy="3409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36ABF9-9A92-4445-B632-CECBBB910532}"/>
              </a:ext>
            </a:extLst>
          </p:cNvPr>
          <p:cNvSpPr/>
          <p:nvPr/>
        </p:nvSpPr>
        <p:spPr>
          <a:xfrm>
            <a:off x="1371600" y="28194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US Farm Share of Consumer Food Expenditures and Gross Farm Value Added Share of GDP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7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0" y="1066800"/>
            <a:ext cx="90678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So what exogenously drives agri-food value chain transformation?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Exogenous technological change boosts on-farm and post-harvest productivity (genetics, ICT, transport, electricity, etc.) and incomes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Population growth/urbanization leads to agglomeration economies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Shifting family structure, rising opportunity cost of consumer time</a:t>
            </a:r>
          </a:p>
          <a:p>
            <a:pPr>
              <a:buFontTx/>
              <a:buChar char="-"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Implies: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Growing consumer demand for variety and non-nutritive attributes (convenience, packaging, preparation, safety, appearance, etc.)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Economic/geographic market expansion 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Income/price elasticities of demand fall w/income growth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Firms profit most from processing, product differentiation, services provision, economies of scale/scope </a:t>
            </a:r>
            <a:r>
              <a:rPr lang="en-US" sz="2400" dirty="0"/>
              <a:t>esp. for higher value food/FAFH</a:t>
            </a:r>
            <a:endParaRPr lang="en-US" sz="24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24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24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15015" y="212246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Macro-scale drivers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8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62115" y="1309608"/>
            <a:ext cx="83058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These patterns hold in rural as well as urban areas. 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As farmers’ output and incomes increase, they buy a growing share of the food their families consume. 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15015" y="212246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Macro-scale drivers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BD0C58-81FC-47C7-A521-D13FD6559918}"/>
              </a:ext>
            </a:extLst>
          </p:cNvPr>
          <p:cNvGrpSpPr/>
          <p:nvPr/>
        </p:nvGrpSpPr>
        <p:grpSpPr>
          <a:xfrm>
            <a:off x="1474735" y="3124200"/>
            <a:ext cx="6831065" cy="3733800"/>
            <a:chOff x="1474735" y="3124200"/>
            <a:chExt cx="6831065" cy="37338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B756B6D-F3B6-44F9-AD89-08379A652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4735" y="3124200"/>
              <a:ext cx="6194530" cy="345142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80D125D-8C2F-4EDB-9624-0A15612BD721}"/>
                </a:ext>
              </a:extLst>
            </p:cNvPr>
            <p:cNvSpPr txBox="1"/>
            <p:nvPr/>
          </p:nvSpPr>
          <p:spPr>
            <a:xfrm>
              <a:off x="5562600" y="6550223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Data source: Liu et al.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24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62114" y="1309608"/>
            <a:ext cx="8377085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But urbanization has an especially strong impact b/c: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Longer distances to evacuate farm products to consumers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Need for cold chains, preservation, transport logistics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Urban incomes &gt; rural incomes</a:t>
            </a:r>
          </a:p>
          <a:p>
            <a:pPr>
              <a:buFontTx/>
              <a:buChar char="-"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And LMICs are urbanizing faster and differently than OECD:</a:t>
            </a:r>
          </a:p>
          <a:p>
            <a:pPr>
              <a:buFontTx/>
              <a:buChar char="-"/>
            </a:pPr>
            <a:r>
              <a:rPr lang="en-US" sz="2400" dirty="0"/>
              <a:t>In OECD: only Korea (3), Australia, Japan, US (2 each) have multiple cities ≥3 </a:t>
            </a:r>
            <a:r>
              <a:rPr lang="en-US" sz="2400" dirty="0" err="1"/>
              <a:t>mn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en-US" sz="2400" dirty="0"/>
              <a:t>China &gt; 30, India 10, Pakistan 5, Brazil, Egypt, Nigeria 3 each</a:t>
            </a: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The food supply chain challenge is notably greater in LMICs with heavier, less spatially dispersed urban gravitational pulls. We don’t yet really grasp the implications of this.</a:t>
            </a:r>
          </a:p>
          <a:p>
            <a:pPr>
              <a:buFontTx/>
              <a:buChar char="-"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15015" y="212246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Macro-scale drivers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4B6060-61B9-4100-9BBE-C75BA2C11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735462"/>
            <a:ext cx="4043515" cy="3115655"/>
          </a:xfrm>
          <a:prstGeom prst="rect">
            <a:avLst/>
          </a:prstGeom>
        </p:spPr>
      </p:pic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15015" y="212246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Macro-scale drivers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6519D-4416-4226-8233-54DA8AE5A8E1}"/>
              </a:ext>
            </a:extLst>
          </p:cNvPr>
          <p:cNvSpPr txBox="1"/>
          <p:nvPr/>
        </p:nvSpPr>
        <p:spPr>
          <a:xfrm>
            <a:off x="761999" y="4495800"/>
            <a:ext cx="3853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SPS notifications at the WTO (total) 1995-2017 (most growth from LMICs)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53780" y="1129210"/>
            <a:ext cx="83058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Policy reforms and institutional change: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State compression and market-oriented liberalization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Trade, FDI and intellectual property rights relaxation</a:t>
            </a:r>
          </a:p>
          <a:p>
            <a:pPr>
              <a:buFontTx/>
              <a:buChar char="-"/>
            </a:pPr>
            <a:r>
              <a:rPr lang="en-US" sz="2400" dirty="0"/>
              <a:t>Absence of strong competition/anti-trust policies</a:t>
            </a:r>
          </a:p>
          <a:p>
            <a:pPr>
              <a:buFontTx/>
              <a:buChar char="-"/>
            </a:pPr>
            <a:r>
              <a:rPr lang="en-US" sz="2400" dirty="0"/>
              <a:t>Comm/transport infrastructure advances build market scale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Rise of private and public standards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7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53780" y="1129210"/>
            <a:ext cx="83058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Innovation in products, processes, markets: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Firms seek profits … innovate to reduce costs, boost productivity, or – best of all – secure temporary mkt power.</a:t>
            </a:r>
          </a:p>
          <a:p>
            <a:pPr>
              <a:buFontTx/>
              <a:buChar char="-"/>
            </a:pPr>
            <a:r>
              <a:rPr lang="en-US" sz="2400" dirty="0">
                <a:cs typeface="Arial" panose="020B0604020202020204" pitchFamily="34" charset="0"/>
              </a:rPr>
              <a:t>Product life cycle (Vernon):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>
                <a:cs typeface="Arial" panose="020B0604020202020204" pitchFamily="34" charset="0"/>
              </a:rPr>
              <a:t>products typically launch in high price niche markets … market power of innovator temporarily sustains high prices and profits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>
                <a:cs typeface="Arial" panose="020B0604020202020204" pitchFamily="34" charset="0"/>
              </a:rPr>
              <a:t>Technology improves, costs falls, knowledge diffuses, imitation/competition grows, market expands, profit margins fall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>
                <a:cs typeface="Arial" panose="020B0604020202020204" pitchFamily="34" charset="0"/>
              </a:rPr>
              <a:t>As formerly-new products become commodities, firms differentiate the product, market, or both, seeking new market power and profits. 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0"/>
            <a:ext cx="50722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drivers: profit-seeking supply chain innovation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2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137207"/>
            <a:ext cx="5181600" cy="5698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914400"/>
            <a:ext cx="373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Product/process innovation is the main driver of value chain transformation.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Firms innovate to reduce costs, boost productivity, enter new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mkts</a:t>
            </a:r>
            <a:r>
              <a:rPr lang="en-US" dirty="0">
                <a:latin typeface="+mn-lt"/>
                <a:cs typeface="Arial" panose="020B0604020202020204" pitchFamily="34" charset="0"/>
              </a:rPr>
              <a:t>, or secure (temp) market power.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Much heterogeneity within supply chains … leads to non-random selection.</a:t>
            </a:r>
          </a:p>
          <a:p>
            <a:pPr lvl="0"/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Firms vertically integrate, coordinate, or buy spot, as driven by context.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C228F2-7CCC-4D02-A4D2-997E1F53C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0"/>
            <a:ext cx="50722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drivers: profit-seeking supply chain innovation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6683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10264</TotalTime>
  <Words>2252</Words>
  <Application>Microsoft Office PowerPoint</Application>
  <PresentationFormat>On-screen Show (4:3)</PresentationFormat>
  <Paragraphs>265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Georgia</vt:lpstr>
      <vt:lpstr>Times</vt:lpstr>
      <vt:lpstr>Times New Roman</vt:lpstr>
      <vt:lpstr>Blank</vt:lpstr>
      <vt:lpstr> by Christopher B. Barrett, Thomas Reardon, Johan Swinnen and David Zilberman  Seminar at the annual meetings of the CGIAR Research Program on Policies, Institutions, and Markets Washington, DC October 28,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Joseph Christian</dc:creator>
  <cp:lastModifiedBy>Chris Barrett</cp:lastModifiedBy>
  <cp:revision>370</cp:revision>
  <cp:lastPrinted>2010-08-18T19:55:19Z</cp:lastPrinted>
  <dcterms:created xsi:type="dcterms:W3CDTF">2010-09-09T13:53:52Z</dcterms:created>
  <dcterms:modified xsi:type="dcterms:W3CDTF">2019-10-21T21:30:24Z</dcterms:modified>
</cp:coreProperties>
</file>